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1" r:id="rId6"/>
    <p:sldId id="262" r:id="rId7"/>
    <p:sldId id="263" r:id="rId8"/>
    <p:sldId id="264"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0563134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189563377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11600222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3014353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72C9C13-171F-4EDC-B570-21F81618B9EC}" type="datetimeFigureOut">
              <a:rPr lang="ru-RU" smtClean="0"/>
              <a:t>15.03.2020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5335969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72C9C13-171F-4EDC-B570-21F81618B9EC}" type="datetimeFigureOut">
              <a:rPr lang="ru-RU" smtClean="0"/>
              <a:t>15.03.2020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17941563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C9C13-171F-4EDC-B570-21F81618B9EC}" type="datetimeFigureOut">
              <a:rPr lang="ru-RU" smtClean="0"/>
              <a:t>15.03.2020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7869548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0564903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33115812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34324457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CEEAE1-037D-4128-B900-390FB3766425}"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572478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9296251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CEEAE1-037D-4128-B900-390FB3766425}"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904292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72C9C13-171F-4EDC-B570-21F81618B9EC}" type="datetimeFigureOut">
              <a:rPr lang="ru-RU" smtClean="0"/>
              <a:t>15.03.2020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3288656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28215713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2C9C13-171F-4EDC-B570-21F81618B9EC}" type="datetimeFigureOut">
              <a:rPr lang="ru-RU" smtClean="0"/>
              <a:t>15.03.2020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CEEAE1-037D-4128-B900-390FB3766425}" type="slidenum">
              <a:rPr lang="ru-RU" smtClean="0"/>
              <a:t>‹#›</a:t>
            </a:fld>
            <a:endParaRPr lang="ru-RU"/>
          </a:p>
        </p:txBody>
      </p:sp>
    </p:spTree>
    <p:extLst>
      <p:ext uri="{BB962C8B-B14F-4D97-AF65-F5344CB8AC3E}">
        <p14:creationId xmlns:p14="http://schemas.microsoft.com/office/powerpoint/2010/main" val="37622791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72C9C13-171F-4EDC-B570-21F81618B9EC}" type="datetimeFigureOut">
              <a:rPr lang="ru-RU" smtClean="0"/>
              <a:t>15.03.2020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4CEEAE1-037D-4128-B900-390FB3766425}" type="slidenum">
              <a:rPr lang="ru-RU" smtClean="0"/>
              <a:t>‹#›</a:t>
            </a:fld>
            <a:endParaRPr lang="ru-RU"/>
          </a:p>
        </p:txBody>
      </p:sp>
    </p:spTree>
    <p:extLst>
      <p:ext uri="{BB962C8B-B14F-4D97-AF65-F5344CB8AC3E}">
        <p14:creationId xmlns:p14="http://schemas.microsoft.com/office/powerpoint/2010/main" val="39332194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3506" y="1072453"/>
            <a:ext cx="11017752" cy="3416320"/>
          </a:xfrm>
          <a:prstGeom prst="rect">
            <a:avLst/>
          </a:prstGeom>
          <a:noFill/>
        </p:spPr>
        <p:txBody>
          <a:bodyPr wrap="square" lIns="91440" tIns="45720" rIns="91440" bIns="45720">
            <a:prstTxWarp prst="textInflate">
              <a:avLst/>
            </a:prstTxWarp>
            <a:spAutoFit/>
          </a:bodyPr>
          <a:lstStyle/>
          <a:p>
            <a:pPr algn="ct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Табиғи-техногендік</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кешендердің</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құрылу</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және</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жұмыс</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істеуінің</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экономикалық</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және</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экологиялық</a:t>
            </a:r>
            <a:r>
              <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ru-RU" sz="54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мәселелері</a:t>
            </a:r>
            <a:endParaRPr lang="ru-RU"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35147889"/>
      </p:ext>
    </p:extLst>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91245" y="836325"/>
            <a:ext cx="8055429" cy="532453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0215" algn="just">
              <a:spcAft>
                <a:spcPts val="0"/>
              </a:spcAft>
            </a:pPr>
            <a:r>
              <a:rPr lang="kk-KZ" sz="2000" dirty="0">
                <a:latin typeface="Times New Roman" panose="02020603050405020304" pitchFamily="18" charset="0"/>
                <a:ea typeface="Times New Roman" panose="02020603050405020304" pitchFamily="18" charset="0"/>
              </a:rPr>
              <a:t>Экологиялық мәселелердің ушығуы салдарынан әлемге жаңа көзқарас туындады, дамудың жаңа жолдары ізделіне бастады. Бұл адам мен табиғаттың өзара әсеріне, жалпы алғанда – экология мен экономика мәселелеріне де тікелей қатысты. Экономика экология үшін не істей алады және оған қалай қол жеткізеді?</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Адам мен табиғат арасындағы кикілжің адамның пайда болу және даму сатысында пайда болды, біздің заманымызда әмбебап сипат иеленді. Осының салдарынан экономикалық-экологиялық мәселе туындады: экологиялық регресс есебінен экономикалық прогреске жету. Экономикалық даму соңы неге осындай жағдайға әкелді? Жауапты оның принциптерінен іздеу қажет. Экономика әрқашан қоғамның материалдық қажеттіліктерінен қанағаттануға бағытталды. Эволюция үрдісінде қоғам қажеттіліктері арта түсіп, технологиялардың қарыштап дамуын қажет етті. Нәтижесінде XX ғасырда экономикалық дамуды ғылыми – техникалық прогрессіз, табиғи ресурстарға тәуелділікті одан сайын арттыратын өнеркәсіптің ұдайы өсуінсіз елестету мүмкін болмады.</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30502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143" y="1100546"/>
            <a:ext cx="5949406" cy="4462054"/>
          </a:xfrm>
          <a:prstGeom prst="rect">
            <a:avLst/>
          </a:prstGeom>
          <a:scene3d>
            <a:camera prst="perspectiveLeft"/>
            <a:lightRig rig="threePt" dir="t"/>
          </a:scene3d>
          <a:sp3d>
            <a:bevelT prst="relaxedInset"/>
          </a:sp3d>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3293" y="679269"/>
            <a:ext cx="4836524" cy="4348298"/>
          </a:xfrm>
          <a:prstGeom prst="rect">
            <a:avLst/>
          </a:prstGeom>
          <a:effectLst>
            <a:reflection blurRad="6350" stA="50000" endA="300" endPos="55000" dir="5400000" sy="-100000" algn="bl" rotWithShape="0"/>
          </a:effectLst>
          <a:scene3d>
            <a:camera prst="perspectiveAbove"/>
            <a:lightRig rig="threePt" dir="t"/>
          </a:scene3d>
        </p:spPr>
      </p:pic>
    </p:spTree>
    <p:extLst>
      <p:ext uri="{BB962C8B-B14F-4D97-AF65-F5344CB8AC3E}">
        <p14:creationId xmlns:p14="http://schemas.microsoft.com/office/powerpoint/2010/main" val="34572952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9458" y="3451502"/>
            <a:ext cx="10228217"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0215" algn="just">
              <a:spcAft>
                <a:spcPts val="0"/>
              </a:spcAft>
            </a:pPr>
            <a:r>
              <a:rPr lang="kk-KZ" sz="1600" dirty="0">
                <a:latin typeface="Times New Roman" panose="02020603050405020304" pitchFamily="18" charset="0"/>
                <a:ea typeface="Times New Roman" panose="02020603050405020304" pitchFamily="18" charset="0"/>
              </a:rPr>
              <a:t>Қолда бар табиғи және адам ресурстары, техникалық білім деңгейі, институттар жүйесі экономиканың қалыптасу және жұмыс істеу шарттарын анықтайтыны сөзсіз. Қоғам әрқашан табиғи ресурстарға тәуелдіболып келді, дегенмен, бұл тәуелділік экономикада ескерілмейді. Адам сақтауға емес, тұтынуға құлшынады. Осылайша, экономикалық және экологиялық даму арасындағы негізгі қайшылық, бірінші жағынан, экономика дамуына керек; ал екінші жағынан, бұл даму қоршаған ортаға орасан зиянын тигізетінін меңзейді.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Экономиканың қарыштап дамуы мен адам әрекеті неге әкеліп соқты? Бүкіл жер кеңістігінің: мұхиттың, су мен ауаның ластануы, «бу әсері», ормандардың азаюы, шөл даланың көбеюі, көптеген өсімдіктер мен жануарлардың түрлерінің жойылуы, - бұл қоршаған ортаға антропогендік әсердің тек кейбір негізгі формалары ғана. Енді нақты фактілерге көз жүгіртейік. Екінші дүниежүзілік соғыста кейін қолданылған минералды шикізаттар бүкіл адамзат тарихындағы тұтынылған минералды шикізаттардан асып кеткен, сондықтан табиғи ресурстардың сарқылуына әкелді. Тек соңғы төрт онжылдықта ғана Жер планетасында 1950 жылға дейінгі цивилизациядағы шығарылған өнімге пара-пар өнім өндірілген. </a:t>
            </a:r>
            <a:endParaRPr lang="ru-RU" sz="1600" dirty="0">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625" y="318815"/>
            <a:ext cx="8083731" cy="3132687"/>
          </a:xfrm>
          <a:prstGeom prst="rect">
            <a:avLst/>
          </a:prstGeom>
        </p:spPr>
      </p:pic>
    </p:spTree>
    <p:extLst>
      <p:ext uri="{BB962C8B-B14F-4D97-AF65-F5344CB8AC3E}">
        <p14:creationId xmlns:p14="http://schemas.microsoft.com/office/powerpoint/2010/main" val="39410291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40525" y="509451"/>
            <a:ext cx="11103429" cy="59093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ru-RU" dirty="0">
                <a:latin typeface="Times New Roman" panose="02020603050405020304" pitchFamily="18" charset="0"/>
                <a:cs typeface="Times New Roman" panose="02020603050405020304" pitchFamily="18" charset="0"/>
              </a:rPr>
              <a:t>БҰҰ </a:t>
            </a:r>
            <a:r>
              <a:rPr lang="ru-RU" dirty="0" err="1">
                <a:latin typeface="Times New Roman" panose="02020603050405020304" pitchFamily="18" charset="0"/>
                <a:cs typeface="Times New Roman" panose="02020603050405020304" pitchFamily="18" charset="0"/>
              </a:rPr>
              <a:t>Дүниежүзілік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қоршаған</a:t>
            </a:r>
            <a:r>
              <a:rPr lang="ru-RU" dirty="0">
                <a:latin typeface="Times New Roman" panose="02020603050405020304" pitchFamily="18" charset="0"/>
                <a:cs typeface="Times New Roman" panose="02020603050405020304" pitchFamily="18" charset="0"/>
              </a:rPr>
              <a:t> орта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комиссияның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мәліметтеріне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сүйенсек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қазіргі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сайын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өңделетін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жердің</a:t>
            </a:r>
            <a:r>
              <a:rPr lang="ru-RU" dirty="0">
                <a:latin typeface="Times New Roman" panose="02020603050405020304" pitchFamily="18" charset="0"/>
                <a:cs typeface="Times New Roman" panose="02020603050405020304" pitchFamily="18" charset="0"/>
              </a:rPr>
              <a:t> 6млн. гектары </a:t>
            </a:r>
            <a:r>
              <a:rPr lang="ru-RU" dirty="0" err="1">
                <a:latin typeface="Times New Roman" panose="02020603050405020304" pitchFamily="18" charset="0"/>
                <a:cs typeface="Times New Roman" panose="02020603050405020304" pitchFamily="18" charset="0"/>
              </a:rPr>
              <a:t>шөлге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айналып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барады</a:t>
            </a:r>
            <a:r>
              <a:rPr lang="ru-RU" dirty="0">
                <a:latin typeface="Times New Roman" panose="02020603050405020304" pitchFamily="18" charset="0"/>
                <a:cs typeface="Times New Roman" panose="02020603050405020304" pitchFamily="18" charset="0"/>
              </a:rPr>
              <a:t>, 20млрд. Гектар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құнарлылығын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жоғалтады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шөлдердің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территорияларына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кеңеюде</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Сахара </a:t>
            </a:r>
            <a:r>
              <a:rPr lang="ru-RU" dirty="0" err="1">
                <a:latin typeface="Times New Roman" panose="02020603050405020304" pitchFamily="18" charset="0"/>
                <a:cs typeface="Times New Roman" panose="02020603050405020304" pitchFamily="18" charset="0"/>
              </a:rPr>
              <a:t>шөлі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оңтүстікке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жылына</a:t>
            </a:r>
            <a:r>
              <a:rPr lang="ru-RU" dirty="0">
                <a:latin typeface="Times New Roman" panose="02020603050405020304" pitchFamily="18" charset="0"/>
                <a:cs typeface="Times New Roman" panose="02020603050405020304" pitchFamily="18" charset="0"/>
              </a:rPr>
              <a:t> 30 </a:t>
            </a:r>
            <a:r>
              <a:rPr lang="ru-RU" dirty="0" err="1">
                <a:latin typeface="Times New Roman" panose="02020603050405020304" pitchFamily="18" charset="0"/>
                <a:cs typeface="Times New Roman" panose="02020603050405020304" pitchFamily="18" charset="0"/>
              </a:rPr>
              <a:t>мильге</a:t>
            </a:r>
            <a:r>
              <a:rPr lang="ru-RU" dirty="0">
                <a:latin typeface="Times New Roman" panose="02020603050405020304" pitchFamily="18" charset="0"/>
                <a:cs typeface="Times New Roman" panose="02020603050405020304" pitchFamily="18" charset="0"/>
              </a:rPr>
              <a:t> (48км.) </a:t>
            </a:r>
            <a:r>
              <a:rPr lang="ru-RU" dirty="0" err="1">
                <a:latin typeface="Times New Roman" panose="02020603050405020304" pitchFamily="18" charset="0"/>
                <a:cs typeface="Times New Roman" panose="02020603050405020304" pitchFamily="18" charset="0"/>
              </a:rPr>
              <a:t>жылжиды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Орман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кеңістігі</a:t>
            </a:r>
            <a:r>
              <a:rPr lang="ru-RU" dirty="0">
                <a:latin typeface="Times New Roman" panose="02020603050405020304" pitchFamily="18" charset="0"/>
                <a:cs typeface="Times New Roman" panose="02020603050405020304" pitchFamily="18" charset="0"/>
              </a:rPr>
              <a:t> 1950 </a:t>
            </a:r>
            <a:r>
              <a:rPr lang="ru-RU" dirty="0" err="1">
                <a:latin typeface="Times New Roman" panose="02020603050405020304" pitchFamily="18" charset="0"/>
                <a:cs typeface="Times New Roman" panose="02020603050405020304" pitchFamily="18" charset="0"/>
              </a:rPr>
              <a:t>жылы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құрлықтың</a:t>
            </a:r>
            <a:r>
              <a:rPr lang="ru-RU" dirty="0">
                <a:latin typeface="Times New Roman" panose="02020603050405020304" pitchFamily="18" charset="0"/>
                <a:cs typeface="Times New Roman" panose="02020603050405020304" pitchFamily="18" charset="0"/>
              </a:rPr>
              <a:t> 15%-</a:t>
            </a:r>
            <a:r>
              <a:rPr lang="ru-RU" dirty="0" err="1">
                <a:latin typeface="Times New Roman" panose="02020603050405020304" pitchFamily="18" charset="0"/>
                <a:cs typeface="Times New Roman" panose="02020603050405020304" pitchFamily="18" charset="0"/>
              </a:rPr>
              <a:t>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құраса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қазір</a:t>
            </a:r>
            <a:r>
              <a:rPr lang="ru-RU" dirty="0">
                <a:latin typeface="Times New Roman" panose="02020603050405020304" pitchFamily="18" charset="0"/>
                <a:cs typeface="Times New Roman" panose="02020603050405020304" pitchFamily="18" charset="0"/>
              </a:rPr>
              <a:t> - 7%-</a:t>
            </a:r>
            <a:r>
              <a:rPr lang="ru-RU" dirty="0" err="1">
                <a:latin typeface="Times New Roman" panose="02020603050405020304" pitchFamily="18" charset="0"/>
                <a:cs typeface="Times New Roman" panose="02020603050405020304" pitchFamily="18" charset="0"/>
              </a:rPr>
              <a:t>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құрайды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сайын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орманның</a:t>
            </a:r>
            <a:r>
              <a:rPr lang="ru-RU" dirty="0">
                <a:latin typeface="Times New Roman" panose="02020603050405020304" pitchFamily="18" charset="0"/>
                <a:cs typeface="Times New Roman" panose="02020603050405020304" pitchFamily="18" charset="0"/>
              </a:rPr>
              <a:t> 11млн. </a:t>
            </a:r>
            <a:r>
              <a:rPr lang="ru-RU" dirty="0" err="1">
                <a:latin typeface="Times New Roman" panose="02020603050405020304" pitchFamily="18" charset="0"/>
                <a:cs typeface="Times New Roman" panose="02020603050405020304" pitchFamily="18" charset="0"/>
              </a:rPr>
              <a:t>гектардан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астамы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жойылады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сайын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тропикалық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ормандардың</a:t>
            </a:r>
            <a:r>
              <a:rPr lang="ru-RU" dirty="0">
                <a:latin typeface="Times New Roman" panose="02020603050405020304" pitchFamily="18" charset="0"/>
                <a:cs typeface="Times New Roman" panose="02020603050405020304" pitchFamily="18" charset="0"/>
              </a:rPr>
              <a:t> 20 </a:t>
            </a:r>
            <a:r>
              <a:rPr lang="ru-RU" dirty="0" err="1">
                <a:latin typeface="Times New Roman" panose="02020603050405020304" pitchFamily="18" charset="0"/>
                <a:cs typeface="Times New Roman" panose="02020603050405020304" pitchFamily="18" charset="0"/>
              </a:rPr>
              <a:t>шаршы</a:t>
            </a:r>
            <a:r>
              <a:rPr lang="ru-RU" dirty="0">
                <a:latin typeface="Times New Roman" panose="02020603050405020304" pitchFamily="18" charset="0"/>
                <a:cs typeface="Times New Roman" panose="02020603050405020304" pitchFamily="18" charset="0"/>
              </a:rPr>
              <a:t> км. (</a:t>
            </a:r>
            <a:r>
              <a:rPr lang="ru-RU" dirty="0" err="1">
                <a:latin typeface="Times New Roman" panose="02020603050405020304" pitchFamily="18" charset="0"/>
                <a:cs typeface="Times New Roman" panose="02020603050405020304" pitchFamily="18" charset="0"/>
              </a:rPr>
              <a:t>Францияның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жартысындай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өртенеді</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Планета </a:t>
            </a:r>
            <a:r>
              <a:rPr lang="ru-RU" dirty="0" err="1">
                <a:latin typeface="Times New Roman" panose="02020603050405020304" pitchFamily="18" charset="0"/>
                <a:cs typeface="Times New Roman" panose="02020603050405020304" pitchFamily="18" charset="0"/>
              </a:rPr>
              <a:t>өзінің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оттегі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онжылдықта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жоғалтуы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Әртүрлі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жанармай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түтінінен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атмосфераға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жылына</a:t>
            </a:r>
            <a:r>
              <a:rPr lang="ru-RU" dirty="0">
                <a:latin typeface="Times New Roman" panose="02020603050405020304" pitchFamily="18" charset="0"/>
                <a:cs typeface="Times New Roman" panose="02020603050405020304" pitchFamily="18" charset="0"/>
              </a:rPr>
              <a:t> 20млрд. Тонна </a:t>
            </a:r>
            <a:r>
              <a:rPr lang="ru-RU" dirty="0" err="1">
                <a:latin typeface="Times New Roman" panose="02020603050405020304" pitchFamily="18" charset="0"/>
                <a:cs typeface="Times New Roman" panose="02020603050405020304" pitchFamily="18" charset="0"/>
              </a:rPr>
              <a:t>көмірқышқыл</a:t>
            </a:r>
            <a:r>
              <a:rPr lang="ru-RU" dirty="0">
                <a:latin typeface="Times New Roman" panose="02020603050405020304" pitchFamily="18" charset="0"/>
                <a:cs typeface="Times New Roman" panose="02020603050405020304" pitchFamily="18" charset="0"/>
              </a:rPr>
              <a:t> газы </a:t>
            </a:r>
            <a:r>
              <a:rPr lang="ru-RU" dirty="0" err="1">
                <a:latin typeface="Times New Roman" panose="02020603050405020304" pitchFamily="18" charset="0"/>
                <a:cs typeface="Times New Roman" panose="02020603050405020304" pitchFamily="18" charset="0"/>
              </a:rPr>
              <a:t>шығарылады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Атмосферадағы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көмірқышқыл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газдың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ұдайы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ұлғайып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соңғы</a:t>
            </a:r>
            <a:r>
              <a:rPr lang="ru-RU" dirty="0">
                <a:latin typeface="Times New Roman" panose="02020603050405020304" pitchFamily="18" charset="0"/>
                <a:cs typeface="Times New Roman" panose="02020603050405020304" pitchFamily="18" charset="0"/>
              </a:rPr>
              <a:t> 100 </a:t>
            </a:r>
            <a:r>
              <a:rPr lang="ru-RU" dirty="0" err="1">
                <a:latin typeface="Times New Roman" panose="02020603050405020304" pitchFamily="18" charset="0"/>
                <a:cs typeface="Times New Roman" panose="02020603050405020304" pitchFamily="18" charset="0"/>
              </a:rPr>
              <a:t>жылда</a:t>
            </a:r>
            <a:r>
              <a:rPr lang="ru-RU" dirty="0">
                <a:latin typeface="Times New Roman" panose="02020603050405020304" pitchFamily="18" charset="0"/>
                <a:cs typeface="Times New Roman" panose="02020603050405020304" pitchFamily="18" charset="0"/>
              </a:rPr>
              <a:t> 10%-дан аса </a:t>
            </a:r>
            <a:r>
              <a:rPr lang="ru-RU" dirty="0" err="1">
                <a:latin typeface="Times New Roman" panose="02020603050405020304" pitchFamily="18" charset="0"/>
                <a:cs typeface="Times New Roman" panose="02020603050405020304" pitchFamily="18" charset="0"/>
              </a:rPr>
              <a:t>өскен</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Көмірқышқыл</a:t>
            </a:r>
            <a:r>
              <a:rPr lang="ru-RU" dirty="0">
                <a:latin typeface="Times New Roman" panose="02020603050405020304" pitchFamily="18" charset="0"/>
                <a:cs typeface="Times New Roman" panose="02020603050405020304" pitchFamily="18" charset="0"/>
              </a:rPr>
              <a:t> газ </a:t>
            </a:r>
            <a:r>
              <a:rPr lang="ru-RU" dirty="0" err="1">
                <a:latin typeface="Times New Roman" panose="02020603050405020304" pitchFamily="18" charset="0"/>
                <a:cs typeface="Times New Roman" panose="02020603050405020304" pitchFamily="18" charset="0"/>
              </a:rPr>
              <a:t>ғарыштық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кеңістіктегі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сәулелеріне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кедергі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жасайды</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онда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әсерін</a:t>
            </a:r>
            <a:r>
              <a:rPr lang="ru-RU" dirty="0">
                <a:latin typeface="Times New Roman" panose="02020603050405020304" pitchFamily="18" charset="0"/>
                <a:cs typeface="Times New Roman" panose="02020603050405020304" pitchFamily="18" charset="0"/>
              </a:rPr>
              <a:t>» («парниковый эффект») </a:t>
            </a:r>
            <a:r>
              <a:rPr lang="ru-RU" dirty="0" err="1">
                <a:latin typeface="Times New Roman" panose="02020603050405020304" pitchFamily="18" charset="0"/>
                <a:cs typeface="Times New Roman" panose="02020603050405020304" pitchFamily="18" charset="0"/>
              </a:rPr>
              <a:t>тудырып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климаттың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жылынуына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ықпал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Климатологтардың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болжауы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ғасырдың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ортасында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жылыну</a:t>
            </a:r>
            <a:r>
              <a:rPr lang="ru-RU" dirty="0">
                <a:latin typeface="Times New Roman" panose="02020603050405020304" pitchFamily="18" charset="0"/>
                <a:cs typeface="Times New Roman" panose="02020603050405020304" pitchFamily="18" charset="0"/>
              </a:rPr>
              <a:t> 2-5 </a:t>
            </a:r>
            <a:r>
              <a:rPr lang="ru-RU" dirty="0" err="1">
                <a:latin typeface="Times New Roman" panose="02020603050405020304" pitchFamily="18" charset="0"/>
                <a:cs typeface="Times New Roman" panose="02020603050405020304" pitchFamily="18" charset="0"/>
              </a:rPr>
              <a:t>градусқа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Газдың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атмосфераға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шығарылуы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жерді</a:t>
            </a:r>
            <a:r>
              <a:rPr lang="ru-RU" dirty="0">
                <a:latin typeface="Times New Roman" panose="02020603050405020304" pitchFamily="18" charset="0"/>
                <a:cs typeface="Times New Roman" panose="02020603050405020304" pitchFamily="18" charset="0"/>
              </a:rPr>
              <a:t> ультрафиолет </a:t>
            </a:r>
            <a:r>
              <a:rPr lang="ru-RU" dirty="0" err="1">
                <a:latin typeface="Times New Roman" panose="02020603050405020304" pitchFamily="18" charset="0"/>
                <a:cs typeface="Times New Roman" panose="02020603050405020304" pitchFamily="18" charset="0"/>
              </a:rPr>
              <a:t>сәулелерінен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қорғайтын</a:t>
            </a:r>
            <a:r>
              <a:rPr lang="ru-RU" dirty="0">
                <a:latin typeface="Times New Roman" panose="02020603050405020304" pitchFamily="18" charset="0"/>
                <a:cs typeface="Times New Roman" panose="02020603050405020304" pitchFamily="18" charset="0"/>
              </a:rPr>
              <a:t> озон </a:t>
            </a:r>
            <a:r>
              <a:rPr lang="ru-RU" dirty="0" err="1">
                <a:latin typeface="Times New Roman" panose="02020603050405020304" pitchFamily="18" charset="0"/>
                <a:cs typeface="Times New Roman" panose="02020603050405020304" pitchFamily="18" charset="0"/>
              </a:rPr>
              <a:t>қабатының</a:t>
            </a:r>
            <a:r>
              <a:rPr lang="ru-RU" dirty="0">
                <a:latin typeface="Times New Roman" panose="02020603050405020304" pitchFamily="18" charset="0"/>
                <a:cs typeface="Times New Roman" panose="02020603050405020304" pitchFamily="18" charset="0"/>
              </a:rPr>
              <a:t> 9%-</a:t>
            </a:r>
            <a:r>
              <a:rPr lang="ru-RU" dirty="0" err="1">
                <a:latin typeface="Times New Roman" panose="02020603050405020304" pitchFamily="18" charset="0"/>
                <a:cs typeface="Times New Roman" panose="02020603050405020304" pitchFamily="18" charset="0"/>
              </a:rPr>
              <a:t>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бүлдірді</a:t>
            </a:r>
            <a:r>
              <a:rPr lang="ru-RU" dirty="0">
                <a:latin typeface="Times New Roman" panose="02020603050405020304" pitchFamily="18" charset="0"/>
                <a:cs typeface="Times New Roman" panose="02020603050405020304" pitchFamily="18" charset="0"/>
              </a:rPr>
              <a:t>. «Озон </a:t>
            </a:r>
            <a:r>
              <a:rPr lang="ru-RU" dirty="0" err="1">
                <a:latin typeface="Times New Roman" panose="02020603050405020304" pitchFamily="18" charset="0"/>
                <a:cs typeface="Times New Roman" panose="02020603050405020304" pitchFamily="18" charset="0"/>
              </a:rPr>
              <a:t>жыртығы</a:t>
            </a:r>
            <a:r>
              <a:rPr lang="ru-RU" dirty="0">
                <a:latin typeface="Times New Roman" panose="02020603050405020304" pitchFamily="18" charset="0"/>
                <a:cs typeface="Times New Roman" panose="02020603050405020304" pitchFamily="18" charset="0"/>
              </a:rPr>
              <a:t>» АҚШ </a:t>
            </a:r>
            <a:r>
              <a:rPr lang="ru-RU" dirty="0" err="1">
                <a:latin typeface="Times New Roman" panose="02020603050405020304" pitchFamily="18" charset="0"/>
                <a:cs typeface="Times New Roman" panose="02020603050405020304" pitchFamily="18" charset="0"/>
              </a:rPr>
              <a:t>территориясындай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ауданды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орасан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қолданылады</a:t>
            </a:r>
            <a:r>
              <a:rPr lang="ru-RU" dirty="0">
                <a:latin typeface="Times New Roman" panose="02020603050405020304" pitchFamily="18" charset="0"/>
                <a:cs typeface="Times New Roman" panose="02020603050405020304" pitchFamily="18" charset="0"/>
              </a:rPr>
              <a:t>: 1т. </a:t>
            </a:r>
            <a:r>
              <a:rPr lang="ru-RU" dirty="0" err="1">
                <a:latin typeface="Times New Roman" panose="02020603050405020304" pitchFamily="18" charset="0"/>
                <a:cs typeface="Times New Roman" panose="02020603050405020304" pitchFamily="18" charset="0"/>
              </a:rPr>
              <a:t>болат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балқытуға</a:t>
            </a:r>
            <a:r>
              <a:rPr lang="ru-RU" dirty="0">
                <a:latin typeface="Times New Roman" panose="02020603050405020304" pitchFamily="18" charset="0"/>
                <a:cs typeface="Times New Roman" panose="02020603050405020304" pitchFamily="18" charset="0"/>
              </a:rPr>
              <a:t>  , 1т. </a:t>
            </a:r>
            <a:r>
              <a:rPr lang="ru-RU" dirty="0" err="1">
                <a:latin typeface="Times New Roman" panose="02020603050405020304" pitchFamily="18" charset="0"/>
                <a:cs typeface="Times New Roman" panose="02020603050405020304" pitchFamily="18" charset="0"/>
              </a:rPr>
              <a:t>қағаз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өндіруге</a:t>
            </a:r>
            <a:r>
              <a:rPr lang="ru-RU" dirty="0">
                <a:latin typeface="Times New Roman" panose="02020603050405020304" pitchFamily="18" charset="0"/>
                <a:cs typeface="Times New Roman" panose="02020603050405020304" pitchFamily="18" charset="0"/>
              </a:rPr>
              <a:t>  , 1т. </a:t>
            </a:r>
            <a:r>
              <a:rPr lang="ru-RU" dirty="0" err="1">
                <a:latin typeface="Times New Roman" panose="02020603050405020304" pitchFamily="18" charset="0"/>
                <a:cs typeface="Times New Roman" panose="02020603050405020304" pitchFamily="18" charset="0"/>
              </a:rPr>
              <a:t>синтетикалық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талшық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дайындауға</a:t>
            </a:r>
            <a:r>
              <a:rPr lang="ru-RU" dirty="0">
                <a:latin typeface="Times New Roman" panose="02020603050405020304" pitchFamily="18" charset="0"/>
                <a:cs typeface="Times New Roman" panose="02020603050405020304" pitchFamily="18" charset="0"/>
              </a:rPr>
              <a:t> 2500-нан   </a:t>
            </a:r>
            <a:r>
              <a:rPr lang="ru-RU" dirty="0" err="1">
                <a:latin typeface="Times New Roman" panose="02020603050405020304" pitchFamily="18" charset="0"/>
                <a:cs typeface="Times New Roman" panose="02020603050405020304" pitchFamily="18" charset="0"/>
              </a:rPr>
              <a:t>дейін</a:t>
            </a:r>
            <a:r>
              <a:rPr lang="ru-RU" dirty="0">
                <a:latin typeface="Times New Roman" panose="02020603050405020304" pitchFamily="18" charset="0"/>
                <a:cs typeface="Times New Roman" panose="02020603050405020304" pitchFamily="18" charset="0"/>
              </a:rPr>
              <a:t> су </a:t>
            </a:r>
            <a:r>
              <a:rPr lang="ru-RU" dirty="0" err="1">
                <a:latin typeface="Times New Roman" panose="02020603050405020304" pitchFamily="18" charset="0"/>
                <a:cs typeface="Times New Roman" panose="02020603050405020304" pitchFamily="18" charset="0"/>
              </a:rPr>
              <a:t>тұтынылады</a:t>
            </a:r>
            <a:r>
              <a:rPr lang="ru-RU" dirty="0">
                <a:latin typeface="Times New Roman" panose="02020603050405020304" pitchFamily="18" charset="0"/>
                <a:cs typeface="Times New Roman" panose="02020603050405020304" pitchFamily="18" charset="0"/>
              </a:rPr>
              <a:t>. БҰҰ </a:t>
            </a:r>
            <a:r>
              <a:rPr lang="ru-RU" dirty="0" err="1">
                <a:latin typeface="Times New Roman" panose="02020603050405020304" pitchFamily="18" charset="0"/>
                <a:cs typeface="Times New Roman" panose="02020603050405020304" pitchFamily="18" charset="0"/>
              </a:rPr>
              <a:t>мәліметтері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әлемдік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мұхитқа</a:t>
            </a:r>
            <a:r>
              <a:rPr lang="ru-RU" dirty="0">
                <a:latin typeface="Times New Roman" panose="02020603050405020304" pitchFamily="18" charset="0"/>
                <a:cs typeface="Times New Roman" panose="02020603050405020304" pitchFamily="18" charset="0"/>
              </a:rPr>
              <a:t> 30млрд. тонна </a:t>
            </a:r>
            <a:r>
              <a:rPr lang="ru-RU" dirty="0" err="1">
                <a:latin typeface="Times New Roman" panose="02020603050405020304" pitchFamily="18" charset="0"/>
                <a:cs typeface="Times New Roman" panose="02020603050405020304" pitchFamily="18" charset="0"/>
              </a:rPr>
              <a:t>мұнай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өнімдері</a:t>
            </a:r>
            <a:r>
              <a:rPr lang="ru-RU" dirty="0">
                <a:latin typeface="Times New Roman" panose="02020603050405020304" pitchFamily="18" charset="0"/>
                <a:cs typeface="Times New Roman" panose="02020603050405020304" pitchFamily="18" charset="0"/>
              </a:rPr>
              <a:t>, 50000т. </a:t>
            </a:r>
            <a:r>
              <a:rPr lang="ru-RU" dirty="0" err="1">
                <a:latin typeface="Times New Roman" panose="02020603050405020304" pitchFamily="18" charset="0"/>
                <a:cs typeface="Times New Roman" panose="02020603050405020304" pitchFamily="18" charset="0"/>
              </a:rPr>
              <a:t>пестицидтер</a:t>
            </a:r>
            <a:r>
              <a:rPr lang="ru-RU" dirty="0">
                <a:latin typeface="Times New Roman" panose="02020603050405020304" pitchFamily="18" charset="0"/>
                <a:cs typeface="Times New Roman" panose="02020603050405020304" pitchFamily="18" charset="0"/>
              </a:rPr>
              <a:t>, 5000т. </a:t>
            </a:r>
            <a:r>
              <a:rPr lang="ru-RU" dirty="0" err="1">
                <a:latin typeface="Times New Roman" panose="02020603050405020304" pitchFamily="18" charset="0"/>
                <a:cs typeface="Times New Roman" panose="02020603050405020304" pitchFamily="18" charset="0"/>
              </a:rPr>
              <a:t>сынап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екен</a:t>
            </a:r>
            <a:r>
              <a:rPr lang="ru-RU" dirty="0">
                <a:latin typeface="Times New Roman" panose="02020603050405020304" pitchFamily="18" charset="0"/>
                <a:cs typeface="Times New Roman" panose="02020603050405020304" pitchFamily="18" charset="0"/>
              </a:rPr>
              <a:t>. Автомобиль транспорты, </a:t>
            </a:r>
            <a:r>
              <a:rPr lang="ru-RU" dirty="0" err="1">
                <a:latin typeface="Times New Roman" panose="02020603050405020304" pitchFamily="18" charset="0"/>
                <a:cs typeface="Times New Roman" panose="02020603050405020304" pitchFamily="18" charset="0"/>
              </a:rPr>
              <a:t>электр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станциялары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түсті</a:t>
            </a:r>
            <a:r>
              <a:rPr lang="ru-RU" dirty="0">
                <a:latin typeface="Times New Roman" panose="02020603050405020304" pitchFamily="18" charset="0"/>
                <a:cs typeface="Times New Roman" panose="02020603050405020304" pitchFamily="18" charset="0"/>
              </a:rPr>
              <a:t> металлургия, </a:t>
            </a:r>
            <a:r>
              <a:rPr lang="ru-RU" dirty="0" err="1">
                <a:latin typeface="Times New Roman" panose="02020603050405020304" pitchFamily="18" charset="0"/>
                <a:cs typeface="Times New Roman" panose="02020603050405020304" pitchFamily="18" charset="0"/>
              </a:rPr>
              <a:t>мұнай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газ, химия </a:t>
            </a:r>
            <a:r>
              <a:rPr lang="ru-RU" dirty="0" err="1">
                <a:latin typeface="Times New Roman" panose="02020603050405020304" pitchFamily="18" charset="0"/>
                <a:cs typeface="Times New Roman" panose="02020603050405020304" pitchFamily="18" charset="0"/>
              </a:rPr>
              <a:t>өнеркәсіптері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ауаны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айтарлықтай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ластайды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Автомобильдерден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газдар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атмосфераға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зиянды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заттардың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құрайды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сайын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шығарылатын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газдардың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Ресейде</a:t>
            </a:r>
            <a:r>
              <a:rPr lang="ru-RU" dirty="0">
                <a:latin typeface="Times New Roman" panose="02020603050405020304" pitchFamily="18" charset="0"/>
                <a:cs typeface="Times New Roman" panose="02020603050405020304" pitchFamily="18" charset="0"/>
              </a:rPr>
              <a:t> - 30%-дан, АҚШ-та-60%-дан </a:t>
            </a:r>
            <a:r>
              <a:rPr lang="ru-RU" dirty="0" err="1">
                <a:latin typeface="Times New Roman" panose="02020603050405020304" pitchFamily="18" charset="0"/>
                <a:cs typeface="Times New Roman" panose="02020603050405020304" pitchFamily="18" charset="0"/>
              </a:rPr>
              <a:t>астам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газдарды</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автомобильдерден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Экологиялық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мәселенің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ауқымын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елестете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тудырушы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себеп</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экономикалық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тоқталайық</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18937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137" y="195943"/>
            <a:ext cx="7014753" cy="3746726"/>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2835" y="3683726"/>
            <a:ext cx="8876938" cy="3107462"/>
          </a:xfrm>
          <a:prstGeom prst="rect">
            <a:avLst/>
          </a:prstGeom>
          <a:ln>
            <a:noFill/>
          </a:ln>
          <a:effectLst>
            <a:softEdge rad="112500"/>
          </a:effectLst>
        </p:spPr>
      </p:pic>
    </p:spTree>
    <p:extLst>
      <p:ext uri="{BB962C8B-B14F-4D97-AF65-F5344CB8AC3E}">
        <p14:creationId xmlns:p14="http://schemas.microsoft.com/office/powerpoint/2010/main" val="39057158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0525" y="1147176"/>
            <a:ext cx="10750731" cy="473975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0215" algn="just">
              <a:spcAft>
                <a:spcPts val="0"/>
              </a:spcAft>
            </a:pPr>
            <a:r>
              <a:rPr lang="kk-KZ" sz="1600" dirty="0">
                <a:latin typeface="Times New Roman" panose="02020603050405020304" pitchFamily="18" charset="0"/>
                <a:ea typeface="Times New Roman" panose="02020603050405020304" pitchFamily="18" charset="0"/>
              </a:rPr>
              <a:t>Шектеусіз, өлшеусіз ресурстар жоқ екені мәлім. Адамның табиғи ресурстарға сұранысын оларды тиімді және үнемді тұтыну талаптарына сәйкестендіру проблемасы туады. Экономика келесі мүмкіндіктерді ұсынады:</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1) Өндірістік қалдықтар мен тұрмыстық қоқыстарды қайта өңдеу. Осылайша, мысалы, макулатураны қайта өңдеу жаңа қағаз өндірісін екі есеге жуық қысқартады. Бұл екінші дүниежүзілік соғыс кезінде кең қолданылған. Ал тұрмыстық қоқыстардың жиналуын қалай төмендетуге болады? Үлгіні ежелгі дәуірден алайық. Б.э.д. 500ж. Афинада қоқысты көшеге шығаруға тыйым салынған. Нәтижесінде қоқыс төгетін орындар шұңқырлармен алмастырылды.</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АҚШ-та қалдықтарды сақтаудың негізгі жолы – территорияны қысқартуы мен қымбаттығына қарамастан, көшу болып келеді. Ал үнемшіл Европада қоқысты өртейді. Экономистер бұл тәсілді ең тиімді деп есептейді.</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2) Ағын суларды өңдеу. Аталған технология қоқыстарды жіктейтін сулардағы бактериялардың табиғи әрекетіне негізделген.</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3) Өндірістік территорияларды рекультивациялау – қайтадан қолдану мақсатында бұзылған ортадағы кеңістікті қалпына келтіру. Мысалы, Англияда үлкен көмір кеніштерінің территориясына ағаш отырғызылады. 20 жылдан кейін топырақ қабаты толық қалпына келтіріліп, бұл жер қайта пайдалануға берілді және қоршаған ландшафт бұзылған жоқ.</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4) Энергияның жаңа көздерін қолдану: жел энергиясы, күн энергиясы, т.б. Мысалы, күн батареялары Израильде кеңінен қолданылады. Бразилияда қант қызылшасынан этил спиртін алатын зауыт жұмыс істейді, ал спирт автомобиль отыны ретінде пайдаланылады.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Тәжірибеден байқағандай, табиғи энергия көздері қолдан жасалатын баламаларға алмастырылады, алайда оған көп шығын жұмсалады.</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sz="1600" dirty="0">
                <a:latin typeface="Times New Roman" panose="02020603050405020304" pitchFamily="18" charset="0"/>
                <a:ea typeface="Times New Roman" panose="02020603050405020304" pitchFamily="18" charset="0"/>
              </a:rPr>
              <a:t>5) Ресурстарды үнемдеудің тағы бір тәсілі технологияларды жетілдіру болып табылады.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4995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754" y="130628"/>
            <a:ext cx="6225099" cy="67403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0215" algn="just">
              <a:spcAft>
                <a:spcPts val="0"/>
              </a:spcAft>
            </a:pPr>
            <a:r>
              <a:rPr lang="kk-KZ" dirty="0">
                <a:latin typeface="Times New Roman" panose="02020603050405020304" pitchFamily="18" charset="0"/>
                <a:ea typeface="Times New Roman" panose="02020603050405020304" pitchFamily="18" charset="0"/>
              </a:rPr>
              <a:t>Жоғарыда айтылған принциптер табиғатқа келер зиянды әрекеттерді тоқтатуға бағытталған. Сонымен қатар бұл микро және макро деңгейдегі экономикалық проблемалар тудырады:</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1) Шығын деңгейі. Қоршаған ортаны қорғауға кететін шығынды дұрыс анықтау керек. Кей кездері мұны жасау қиынға түседі, себебі нақты кінәліні анықтап, шығын мөлшерін бағалау үнемі мүмкін бола бермейді.</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2) Шығынды кім өтейді: өндіруші ме әлде тұтынушы ма? Шығынды, әдетте, ластаушы - өндіруші өтейді, яғни кәсіпорын. Алайда, олардың көбеюіне құлықсыз болғандықтан олар экологиялық өнімге бағаны жоғарылатып, қоғамға зардабын тигізеді.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3) Кім төлейді және пайданы кім алады? Көбінесе ластануға қарсы шаралар үшін ақша төленеді және одан пайданы әр топтағы адамдар көреді. Мысалы, кәсіпорын акционерлері зиянды қалдықтар өзенге түспеуі үшін төлейді, ал мұның пайдасы балықшыларға түседі. Көріп отырғандай, әр топтың шығынның ақталуы – ақталмауы туралы өз пікірі бар.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4) Шығынды бақылау қажеттілігі. Мемлекет қоршаған ортаның ластануын қадағалау саясатын құқықтық санкциялар мен нормалар енгізу арқылы бақылап отыруы қажет.</a:t>
            </a:r>
            <a:endParaRPr lang="ru-RU" dirty="0">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900" y="1541415"/>
            <a:ext cx="5660575" cy="3396344"/>
          </a:xfrm>
          <a:prstGeom prst="rect">
            <a:avLst/>
          </a:prstGeom>
          <a:scene3d>
            <a:camera prst="perspectiveHeroicExtremeLeftFacing"/>
            <a:lightRig rig="threePt" dir="t"/>
          </a:scene3d>
        </p:spPr>
      </p:pic>
    </p:spTree>
    <p:extLst>
      <p:ext uri="{BB962C8B-B14F-4D97-AF65-F5344CB8AC3E}">
        <p14:creationId xmlns:p14="http://schemas.microsoft.com/office/powerpoint/2010/main" val="41974480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8251" y="1384965"/>
            <a:ext cx="8556172" cy="369331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0215" algn="just">
              <a:spcAft>
                <a:spcPts val="0"/>
              </a:spcAft>
            </a:pPr>
            <a:r>
              <a:rPr lang="kk-KZ" dirty="0">
                <a:latin typeface="Times New Roman" panose="02020603050405020304" pitchFamily="18" charset="0"/>
                <a:ea typeface="Times New Roman" panose="02020603050405020304" pitchFamily="18" charset="0"/>
              </a:rPr>
              <a:t>Мамандар экологиялық экономиканы жүзеге асырудың келесі мүмкіндіктерін айқындады: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1) Қалдықсыз технологияларды ойластыру, тазартудың тиімді жүйелеудің, бақылау – өлшеу аппаратураларының дұрыс жұмыс істеуін қамтамасыз ету.</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2) Шаруашылық әрекеттердің нәтижелері мен өндірілетін өнімнің экологиялық көрсеткіштері және өндіру технологияларының арасында өзара байланыс орнату.</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3) Кәсіпорындарда қолданылатын құрылғылардың экологиялық сапасына ерекше мән беру.</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4) Кәсіпорындарды орналастырғанда аймақтардағы экологиялық ахуалды ескеру және өндірістің мамандандырылған талаптарын орындау.</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Негізгі мақсат – міндеттер техногендік жүктемені төмендету, табиғаттағы табиғи потенциал мен табиғи үрдістер режимін сақтау; шығындарды азайту, қалдықтарды қайта өңдеу технологиясын қолдануға бағытталуы керек.</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661432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6057" y="303967"/>
            <a:ext cx="6096000" cy="332398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txBody>
          <a:bodyPr>
            <a:spAutoFit/>
          </a:bodyPr>
          <a:lstStyle/>
          <a:p>
            <a:pPr indent="450215" algn="just">
              <a:spcAft>
                <a:spcPts val="0"/>
              </a:spcAft>
            </a:pPr>
            <a:r>
              <a:rPr lang="kk-KZ" sz="1400" dirty="0">
                <a:latin typeface="Times New Roman" panose="02020603050405020304" pitchFamily="18" charset="0"/>
                <a:ea typeface="Times New Roman" panose="02020603050405020304" pitchFamily="18" charset="0"/>
              </a:rPr>
              <a:t>Қарқынды даму – бүкіл ғаламшардағы бейбітшілікті сақтауға, жер ресурстарын тиімді пайдалануға, ұрпақтардың өмір сапасын арттыруға және табиғи байлықтарды сақтауға бағытталған әлеуметтік – экономикалық үлгі. Бұл концепция экологиялық дамудың келесі принциптерін ұсынады:</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1) Экономиканы экологияландыру;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2) Әр түрлі елдер мен халықтардың әлеуметтік – экономикалық, экологиялық дамуының көп түрлілігі мен бірлігін мойындау;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3) «Қоғам – табиғат» жүйесінің гармониялы болуы;</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4) Табиғат ресурстарын тиімді пайдалану, болашақ ұрпаққа қамқорлық ретінде биосфераны қорғау саясатын қолдау;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5) Әлеуметтік – экономикалық даму сапасында бостандық пен гуманизмге көңіл бөлу. Экологиялық даму – көп факторлы үрдіс, ол қоғамның эволюциясын, оның рухани және материалды мәдениетін, адамдардың өмір сапасы мен деңгейін айқындайды;</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6) Экологиялық қауіпсіздік принципі.</a:t>
            </a:r>
            <a:endParaRPr lang="ru-RU" sz="12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5608320" y="3318570"/>
            <a:ext cx="6096000" cy="3539430"/>
          </a:xfrm>
          <a:prstGeom prst="rect">
            <a:avLst/>
          </a:prstGeom>
          <a:effectLst>
            <a:outerShdw blurRad="76200" dir="13500000" sy="23000" kx="1200000" algn="br"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a:spAutoFit/>
          </a:bodyPr>
          <a:lstStyle/>
          <a:p>
            <a:pPr indent="450215" algn="just">
              <a:spcAft>
                <a:spcPts val="0"/>
              </a:spcAft>
            </a:pPr>
            <a:r>
              <a:rPr lang="kk-KZ" sz="1400" dirty="0">
                <a:latin typeface="Times New Roman" panose="02020603050405020304" pitchFamily="18" charset="0"/>
                <a:ea typeface="Times New Roman" panose="02020603050405020304" pitchFamily="18" charset="0"/>
              </a:rPr>
              <a:t>Қарқынды дамудың экономикалық аспектілері:</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1) Экотехногиялар мен экотехникаға өту;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2) Экологиялық дамудың шығындарын минимизациялайтын даму жолдарын іздеу;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3) «үйесШығындар–табыс» жүйесін (қоршаған ортаның ластануынан келетін кіріс пен шығындарды сараптауға негізделген) «шығындар–тиімділік» жүйесімен алмастыру.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4) Экологиялық болжау және мониторинг: табиғи ресурстардың күйін бақылап, табиғи жүйелердің әрекеттерін алдын–ала болжау.</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Қорытындылай келе, экологиялық проблемаларды шешу үшін әлеуметтік – экономикалық мүмкіндіктерді синтездеу қажеттігі және адамдардың түсінігі мен әлеуметтік саясатты өзгерту қажеттігі туады. </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kk-KZ" sz="1400" dirty="0">
                <a:latin typeface="Times New Roman" panose="02020603050405020304" pitchFamily="18" charset="0"/>
                <a:ea typeface="Times New Roman" panose="02020603050405020304" pitchFamily="18" charset="0"/>
              </a:rPr>
              <a:t>Жаһандағы экологиялық болашақ бүгінгі тәжірибеде қолданылып жатқан шаралардың дұрыстығына, елдегі экологиялық ахуалдың ерекшеліктерінің экономикалық шешімдермен үйлесуіне тікелей байланысты.</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391494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212" y="444711"/>
            <a:ext cx="4161792" cy="27671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6663" y="358429"/>
            <a:ext cx="4992041" cy="28085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24" y="3669289"/>
            <a:ext cx="4326074" cy="28876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1632" y="3524019"/>
            <a:ext cx="4925782" cy="317819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41580" y="2029901"/>
            <a:ext cx="3278777" cy="3278777"/>
          </a:xfrm>
          <a:prstGeom prst="ellipse">
            <a:avLst/>
          </a:prstGeom>
          <a:ln>
            <a:noFill/>
          </a:ln>
          <a:effectLst>
            <a:softEdge rad="112500"/>
          </a:effectLst>
        </p:spPr>
      </p:pic>
    </p:spTree>
    <p:extLst>
      <p:ext uri="{BB962C8B-B14F-4D97-AF65-F5344CB8AC3E}">
        <p14:creationId xmlns:p14="http://schemas.microsoft.com/office/powerpoint/2010/main" val="2360641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43</TotalTime>
  <Words>1390</Words>
  <Application>Microsoft Office PowerPoint</Application>
  <PresentationFormat>Широкоэкранный</PresentationFormat>
  <Paragraphs>42</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Карина</dc:creator>
  <cp:lastModifiedBy>Карина</cp:lastModifiedBy>
  <cp:revision>5</cp:revision>
  <dcterms:created xsi:type="dcterms:W3CDTF">2020-03-15T09:26:16Z</dcterms:created>
  <dcterms:modified xsi:type="dcterms:W3CDTF">2020-03-15T10:09:37Z</dcterms:modified>
</cp:coreProperties>
</file>